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9" r:id="rId3"/>
    <p:sldId id="261" r:id="rId4"/>
    <p:sldId id="273" r:id="rId5"/>
    <p:sldId id="280" r:id="rId6"/>
    <p:sldId id="266" r:id="rId7"/>
    <p:sldId id="263" r:id="rId8"/>
    <p:sldId id="262" r:id="rId9"/>
    <p:sldId id="269" r:id="rId10"/>
    <p:sldId id="265" r:id="rId11"/>
    <p:sldId id="267" r:id="rId12"/>
    <p:sldId id="286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310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21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96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6750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029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1891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93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72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8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1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25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57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55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68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87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7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1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3275311-BEF1-4C56-AC72-35FC14D03BC2}" type="datetimeFigureOut">
              <a:rPr lang="en-US" smtClean="0"/>
              <a:t>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559C86B-69BC-40BC-97C1-4025D13D1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095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799"/>
            <a:ext cx="9574213" cy="360045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err="1" smtClean="0">
                <a:latin typeface="Cambria" panose="02040503050406030204" pitchFamily="18" charset="0"/>
              </a:rPr>
              <a:t>Mahder</a:t>
            </a:r>
            <a:r>
              <a:rPr lang="en-US" sz="5400" b="1" dirty="0" smtClean="0">
                <a:latin typeface="Cambria" panose="02040503050406030204" pitchFamily="18" charset="0"/>
              </a:rPr>
              <a:t/>
            </a:r>
            <a:br>
              <a:rPr lang="en-US" sz="5400" b="1" dirty="0" smtClean="0">
                <a:latin typeface="Cambria" panose="02040503050406030204" pitchFamily="18" charset="0"/>
              </a:rPr>
            </a:br>
            <a:r>
              <a:rPr lang="en-US" sz="5400" b="1" dirty="0" smtClean="0">
                <a:latin typeface="Cambria" panose="02040503050406030204" pitchFamily="18" charset="0"/>
              </a:rPr>
              <a:t>Low Cost and Low Power Computer Platform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2013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486" y="172507"/>
            <a:ext cx="8534400" cy="1507067"/>
          </a:xfrm>
        </p:spPr>
        <p:txBody>
          <a:bodyPr/>
          <a:lstStyle/>
          <a:p>
            <a:r>
              <a:rPr lang="en-US" b="1" dirty="0" smtClean="0"/>
              <a:t>Current Demands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679574"/>
            <a:ext cx="8534400" cy="2621493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Ministry of Education, ICT Center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Schools (From Elementary school to Colleges).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Government Organizations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Eritrea Institute Technology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Other companies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14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01120"/>
            <a:ext cx="8534400" cy="1507067"/>
          </a:xfrm>
        </p:spPr>
        <p:txBody>
          <a:bodyPr/>
          <a:lstStyle/>
          <a:p>
            <a:r>
              <a:rPr lang="en-US" b="1" dirty="0" smtClean="0"/>
              <a:t>Partners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657350"/>
            <a:ext cx="8534400" cy="31575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University </a:t>
            </a:r>
            <a:r>
              <a:rPr lang="en-US" dirty="0" smtClean="0">
                <a:solidFill>
                  <a:schemeClr val="tx1"/>
                </a:solidFill>
              </a:rPr>
              <a:t>of Eastern Finland (UEF)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Eritrea Institute of technology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Ministry of education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Expo Kids and Innovation Center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Other Colleges and Schools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33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0240210"/>
              </p:ext>
            </p:extLst>
          </p:nvPr>
        </p:nvGraphicFramePr>
        <p:xfrm>
          <a:off x="327023" y="128587"/>
          <a:ext cx="10231437" cy="5581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0479">
                  <a:extLst>
                    <a:ext uri="{9D8B030D-6E8A-4147-A177-3AD203B41FA5}">
                      <a16:colId xmlns:a16="http://schemas.microsoft.com/office/drawing/2014/main" val="1498523892"/>
                    </a:ext>
                  </a:extLst>
                </a:gridCol>
                <a:gridCol w="3410479">
                  <a:extLst>
                    <a:ext uri="{9D8B030D-6E8A-4147-A177-3AD203B41FA5}">
                      <a16:colId xmlns:a16="http://schemas.microsoft.com/office/drawing/2014/main" val="3531057815"/>
                    </a:ext>
                  </a:extLst>
                </a:gridCol>
                <a:gridCol w="3410479">
                  <a:extLst>
                    <a:ext uri="{9D8B030D-6E8A-4147-A177-3AD203B41FA5}">
                      <a16:colId xmlns:a16="http://schemas.microsoft.com/office/drawing/2014/main" val="3190237430"/>
                    </a:ext>
                  </a:extLst>
                </a:gridCol>
              </a:tblGrid>
              <a:tr h="69770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Existing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</a:t>
                      </a:r>
                      <a:r>
                        <a:rPr lang="en-US" baseline="0" dirty="0" smtClean="0"/>
                        <a:t> System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622165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Power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120</a:t>
                      </a:r>
                      <a:r>
                        <a:rPr lang="en-US" baseline="0" dirty="0" smtClean="0"/>
                        <a:t> to 150 watt per PC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 – 20 watt per PC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928286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7,000</a:t>
                      </a:r>
                      <a:r>
                        <a:rPr lang="en-US" baseline="0" dirty="0" smtClean="0"/>
                        <a:t> to 15,000 </a:t>
                      </a:r>
                      <a:r>
                        <a:rPr lang="en-US" baseline="0" dirty="0" err="1" smtClean="0"/>
                        <a:t>Nkf</a:t>
                      </a:r>
                      <a:r>
                        <a:rPr lang="en-US" baseline="0" dirty="0" smtClean="0"/>
                        <a:t> per PC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1,200</a:t>
                      </a:r>
                      <a:r>
                        <a:rPr lang="en-US" baseline="0" dirty="0" smtClean="0"/>
                        <a:t> to 1,500 </a:t>
                      </a:r>
                      <a:r>
                        <a:rPr lang="en-US" baseline="0" dirty="0" err="1" smtClean="0"/>
                        <a:t>Nkf</a:t>
                      </a:r>
                      <a:r>
                        <a:rPr lang="en-US" baseline="0" dirty="0" smtClean="0"/>
                        <a:t> per PC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972642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Repository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Nothing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Huge repository(3 to 6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TB) of data </a:t>
                      </a:r>
                      <a:r>
                        <a:rPr lang="en-US" dirty="0" err="1" smtClean="0"/>
                        <a:t>reposity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944343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Lab Deployment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Days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Less than one hour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944214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Maintainability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Expensive and hard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Cheap and easy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115421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Design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Educational Friendly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879056"/>
                  </a:ext>
                </a:extLst>
              </a:tr>
              <a:tr h="697706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Languages Supported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r>
                        <a:rPr lang="en-US" baseline="0" dirty="0" smtClean="0"/>
                        <a:t> support for languages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languages supported(5)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287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7985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8000" b="1" dirty="0" smtClean="0">
                <a:solidFill>
                  <a:schemeClr val="tx1"/>
                </a:solidFill>
                <a:latin typeface="Cambria" panose="02040503050406030204" pitchFamily="18" charset="0"/>
              </a:rPr>
              <a:t>Thank You</a:t>
            </a:r>
            <a:endParaRPr lang="en-US" sz="8000" b="1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98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15394"/>
            <a:ext cx="9917112" cy="1507067"/>
          </a:xfrm>
        </p:spPr>
        <p:txBody>
          <a:bodyPr/>
          <a:lstStyle/>
          <a:p>
            <a:r>
              <a:rPr lang="en-US" dirty="0" smtClean="0"/>
              <a:t>System coverage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63" y="1922461"/>
            <a:ext cx="8401050" cy="4364039"/>
          </a:xfrm>
        </p:spPr>
      </p:pic>
    </p:spTree>
    <p:extLst>
      <p:ext uri="{BB962C8B-B14F-4D97-AF65-F5344CB8AC3E}">
        <p14:creationId xmlns:p14="http://schemas.microsoft.com/office/powerpoint/2010/main" val="354500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14351"/>
            <a:ext cx="8534400" cy="1143000"/>
          </a:xfrm>
        </p:spPr>
        <p:txBody>
          <a:bodyPr/>
          <a:lstStyle/>
          <a:p>
            <a:r>
              <a:rPr lang="en-US" b="1" dirty="0" smtClean="0"/>
              <a:t>Social Impact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771651"/>
            <a:ext cx="10517188" cy="45291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Ensuring </a:t>
            </a:r>
            <a:r>
              <a:rPr lang="en-US" dirty="0">
                <a:solidFill>
                  <a:schemeClr val="tx1"/>
                </a:solidFill>
              </a:rPr>
              <a:t>quality </a:t>
            </a:r>
            <a:r>
              <a:rPr lang="en-US" dirty="0" smtClean="0">
                <a:solidFill>
                  <a:schemeClr val="tx1"/>
                </a:solidFill>
              </a:rPr>
              <a:t>education because </a:t>
            </a:r>
            <a:r>
              <a:rPr lang="en-US" dirty="0">
                <a:solidFill>
                  <a:schemeClr val="tx1"/>
                </a:solidFill>
              </a:rPr>
              <a:t>Students </a:t>
            </a:r>
            <a:r>
              <a:rPr lang="en-US" dirty="0" smtClean="0">
                <a:solidFill>
                  <a:schemeClr val="tx1"/>
                </a:solidFill>
              </a:rPr>
              <a:t>will be able </a:t>
            </a:r>
            <a:r>
              <a:rPr lang="en-US" b="1" dirty="0" smtClean="0">
                <a:solidFill>
                  <a:schemeClr val="tx1"/>
                </a:solidFill>
              </a:rPr>
              <a:t>to learn easily and efficiently.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Improve equality of Education by making resources more accessible, sustainable and affordable.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Esp. </a:t>
            </a:r>
            <a:r>
              <a:rPr lang="en-US" dirty="0">
                <a:solidFill>
                  <a:schemeClr val="tx1"/>
                </a:solidFill>
              </a:rPr>
              <a:t>in remote areas where there is lack of teachers and learning resources, access to information for local </a:t>
            </a:r>
            <a:r>
              <a:rPr lang="en-US" dirty="0" smtClean="0">
                <a:solidFill>
                  <a:schemeClr val="tx1"/>
                </a:solidFill>
              </a:rPr>
              <a:t>communities becomes easy, thus it could </a:t>
            </a:r>
            <a:r>
              <a:rPr lang="en-US" dirty="0">
                <a:solidFill>
                  <a:schemeClr val="tx1"/>
                </a:solidFill>
              </a:rPr>
              <a:t>be a game changer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b="1" dirty="0" smtClean="0">
                <a:solidFill>
                  <a:schemeClr val="tx1"/>
                </a:solidFill>
              </a:rPr>
              <a:t>teaching </a:t>
            </a:r>
            <a:r>
              <a:rPr lang="en-US" b="1" dirty="0">
                <a:solidFill>
                  <a:schemeClr val="tx1"/>
                </a:solidFill>
              </a:rPr>
              <a:t>applications </a:t>
            </a:r>
            <a:r>
              <a:rPr lang="en-US" dirty="0">
                <a:solidFill>
                  <a:schemeClr val="tx1"/>
                </a:solidFill>
              </a:rPr>
              <a:t>help learning in times </a:t>
            </a:r>
            <a:r>
              <a:rPr lang="en-US" dirty="0" smtClean="0">
                <a:solidFill>
                  <a:schemeClr val="tx1"/>
                </a:solidFill>
              </a:rPr>
              <a:t>where </a:t>
            </a:r>
            <a:r>
              <a:rPr lang="en-US" dirty="0">
                <a:solidFill>
                  <a:schemeClr val="tx1"/>
                </a:solidFill>
              </a:rPr>
              <a:t>laboratories are not </a:t>
            </a:r>
            <a:r>
              <a:rPr lang="en-US" dirty="0" smtClean="0">
                <a:solidFill>
                  <a:schemeClr val="tx1"/>
                </a:solidFill>
              </a:rPr>
              <a:t>affordable.</a:t>
            </a:r>
          </a:p>
          <a:p>
            <a:r>
              <a:rPr lang="en-US" dirty="0">
                <a:solidFill>
                  <a:schemeClr val="tx1"/>
                </a:solidFill>
              </a:rPr>
              <a:t>This system is expected to make learning, computer aided training and teaching tens of times better.</a:t>
            </a:r>
          </a:p>
        </p:txBody>
      </p:sp>
    </p:spTree>
    <p:extLst>
      <p:ext uri="{BB962C8B-B14F-4D97-AF65-F5344CB8AC3E}">
        <p14:creationId xmlns:p14="http://schemas.microsoft.com/office/powerpoint/2010/main" val="230951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6" y="638825"/>
            <a:ext cx="6029324" cy="5576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01" y="638825"/>
            <a:ext cx="5429250" cy="557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7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3" y="685800"/>
            <a:ext cx="6426200" cy="36147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16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49" y="529694"/>
            <a:ext cx="8534400" cy="1507067"/>
          </a:xfrm>
        </p:spPr>
        <p:txBody>
          <a:bodyPr/>
          <a:lstStyle/>
          <a:p>
            <a:r>
              <a:rPr lang="en-US" b="1" dirty="0" smtClean="0"/>
              <a:t>Economic Impact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00225"/>
            <a:ext cx="8534400" cy="4100514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Students and companies will benefit from the </a:t>
            </a:r>
            <a:r>
              <a:rPr lang="en-US" b="1" dirty="0" smtClean="0">
                <a:solidFill>
                  <a:schemeClr val="tx1"/>
                </a:solidFill>
              </a:rPr>
              <a:t>value</a:t>
            </a:r>
            <a:r>
              <a:rPr lang="en-US" dirty="0" smtClean="0">
                <a:solidFill>
                  <a:schemeClr val="tx1"/>
                </a:solidFill>
              </a:rPr>
              <a:t> of the system and </a:t>
            </a:r>
            <a:r>
              <a:rPr lang="en-US" b="1" dirty="0" smtClean="0">
                <a:solidFill>
                  <a:schemeClr val="tx1"/>
                </a:solidFill>
              </a:rPr>
              <a:t>lower price </a:t>
            </a:r>
            <a:r>
              <a:rPr lang="en-US" dirty="0" smtClean="0">
                <a:solidFill>
                  <a:schemeClr val="tx1"/>
                </a:solidFill>
              </a:rPr>
              <a:t>of buying and maintaining of the system.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Employees</a:t>
            </a:r>
            <a:r>
              <a:rPr lang="en-US" dirty="0" smtClean="0">
                <a:solidFill>
                  <a:schemeClr val="tx1"/>
                </a:solidFill>
              </a:rPr>
              <a:t>: It will create a great job opportunity for the population starting from manufacturing &amp; assembly, training, programming to advanced researches.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Share holders and investors will benefit from the profit generated by the </a:t>
            </a:r>
            <a:r>
              <a:rPr lang="en-US" smtClean="0">
                <a:solidFill>
                  <a:schemeClr val="tx1"/>
                </a:solidFill>
              </a:rPr>
              <a:t>project.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48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199" y="858307"/>
            <a:ext cx="8534400" cy="1156231"/>
          </a:xfrm>
        </p:spPr>
        <p:txBody>
          <a:bodyPr/>
          <a:lstStyle/>
          <a:p>
            <a:r>
              <a:rPr lang="en-US" b="1" dirty="0" err="1" smtClean="0"/>
              <a:t>Bussiness</a:t>
            </a:r>
            <a:r>
              <a:rPr lang="en-US" b="1" dirty="0" smtClean="0"/>
              <a:t> Model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828800"/>
            <a:ext cx="8534400" cy="47863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b="1" dirty="0">
                <a:solidFill>
                  <a:schemeClr val="tx1"/>
                </a:solidFill>
              </a:rPr>
              <a:t>main business model</a:t>
            </a:r>
            <a:r>
              <a:rPr lang="en-US" dirty="0">
                <a:solidFill>
                  <a:schemeClr val="tx1"/>
                </a:solidFill>
              </a:rPr>
              <a:t> used for this project is </a:t>
            </a:r>
            <a:r>
              <a:rPr lang="en-US" b="1" u="sng" dirty="0">
                <a:solidFill>
                  <a:schemeClr val="tx1"/>
                </a:solidFill>
              </a:rPr>
              <a:t>R</a:t>
            </a:r>
            <a:r>
              <a:rPr lang="en-US" b="1" u="sng" dirty="0" smtClean="0">
                <a:solidFill>
                  <a:schemeClr val="tx1"/>
                </a:solidFill>
              </a:rPr>
              <a:t>azor </a:t>
            </a:r>
            <a:r>
              <a:rPr lang="en-US" b="1" u="sng" dirty="0">
                <a:solidFill>
                  <a:schemeClr val="tx1"/>
                </a:solidFill>
              </a:rPr>
              <a:t>B</a:t>
            </a:r>
            <a:r>
              <a:rPr lang="en-US" b="1" u="sng" dirty="0" smtClean="0">
                <a:solidFill>
                  <a:schemeClr val="tx1"/>
                </a:solidFill>
              </a:rPr>
              <a:t>lade </a:t>
            </a:r>
            <a:r>
              <a:rPr lang="en-US" dirty="0">
                <a:solidFill>
                  <a:schemeClr val="tx1"/>
                </a:solidFill>
              </a:rPr>
              <a:t>business model. Which strategizes to retain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customers for long term by offering lower and reliable products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b="1" dirty="0">
                <a:solidFill>
                  <a:schemeClr val="tx1"/>
                </a:solidFill>
              </a:rPr>
              <a:t>T</a:t>
            </a:r>
            <a:r>
              <a:rPr lang="en-US" b="1" dirty="0" smtClean="0">
                <a:solidFill>
                  <a:schemeClr val="tx1"/>
                </a:solidFill>
              </a:rPr>
              <a:t>arget customers:-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are the Eritrean </a:t>
            </a:r>
            <a:r>
              <a:rPr lang="en-US" dirty="0" smtClean="0">
                <a:solidFill>
                  <a:schemeClr val="tx1"/>
                </a:solidFill>
              </a:rPr>
              <a:t>community: - </a:t>
            </a:r>
            <a:r>
              <a:rPr lang="en-US" dirty="0">
                <a:solidFill>
                  <a:schemeClr val="tx1"/>
                </a:solidFill>
              </a:rPr>
              <a:t>mainly </a:t>
            </a:r>
            <a:r>
              <a:rPr lang="en-US" dirty="0" smtClean="0">
                <a:solidFill>
                  <a:schemeClr val="tx1"/>
                </a:solidFill>
              </a:rPr>
              <a:t>Students from age of </a:t>
            </a:r>
            <a:r>
              <a:rPr lang="en-US" b="1" dirty="0" smtClean="0">
                <a:solidFill>
                  <a:schemeClr val="tx1"/>
                </a:solidFill>
              </a:rPr>
              <a:t>6 to 30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b="1" dirty="0" smtClean="0">
                <a:solidFill>
                  <a:schemeClr val="tx1"/>
                </a:solidFill>
              </a:rPr>
              <a:t>big institutions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b="1" dirty="0" smtClean="0">
                <a:solidFill>
                  <a:schemeClr val="tx1"/>
                </a:solidFill>
              </a:rPr>
              <a:t>companies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b="1" dirty="0" smtClean="0">
                <a:solidFill>
                  <a:schemeClr val="tx1"/>
                </a:solidFill>
              </a:rPr>
              <a:t>small business, schools in remote areas 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dirty="0" err="1" smtClean="0">
                <a:solidFill>
                  <a:schemeClr val="tx1"/>
                </a:solidFill>
              </a:rPr>
              <a:t>etc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Sales </a:t>
            </a:r>
            <a:r>
              <a:rPr lang="en-US" b="1" dirty="0">
                <a:solidFill>
                  <a:schemeClr val="tx1"/>
                </a:solidFill>
              </a:rPr>
              <a:t>and </a:t>
            </a:r>
            <a:r>
              <a:rPr lang="en-US" b="1" dirty="0" smtClean="0">
                <a:solidFill>
                  <a:schemeClr val="tx1"/>
                </a:solidFill>
              </a:rPr>
              <a:t>Marketing:-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we have associated </a:t>
            </a:r>
            <a:r>
              <a:rPr lang="en-US" dirty="0">
                <a:solidFill>
                  <a:schemeClr val="tx1"/>
                </a:solidFill>
              </a:rPr>
              <a:t>with the ministry of </a:t>
            </a:r>
            <a:r>
              <a:rPr lang="en-US" dirty="0" smtClean="0">
                <a:solidFill>
                  <a:schemeClr val="tx1"/>
                </a:solidFill>
              </a:rPr>
              <a:t>education and other partners </a:t>
            </a:r>
            <a:r>
              <a:rPr lang="en-US" dirty="0">
                <a:solidFill>
                  <a:schemeClr val="tx1"/>
                </a:solidFill>
              </a:rPr>
              <a:t>to reach different levels of students starting </a:t>
            </a:r>
            <a:r>
              <a:rPr lang="en-US" dirty="0" smtClean="0">
                <a:solidFill>
                  <a:schemeClr val="tx1"/>
                </a:solidFill>
              </a:rPr>
              <a:t>from kindergarten </a:t>
            </a:r>
            <a:r>
              <a:rPr lang="en-US" dirty="0">
                <a:solidFill>
                  <a:schemeClr val="tx1"/>
                </a:solidFill>
              </a:rPr>
              <a:t>to colleges. 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Separate sales model: </a:t>
            </a:r>
            <a:r>
              <a:rPr lang="en-US" b="1" dirty="0">
                <a:solidFill>
                  <a:schemeClr val="tx1"/>
                </a:solidFill>
              </a:rPr>
              <a:t>Search Engine, Digital library, training systems, solar systems, networking and other applications</a:t>
            </a:r>
            <a:r>
              <a:rPr lang="en-US" dirty="0">
                <a:solidFill>
                  <a:schemeClr val="tx1"/>
                </a:solidFill>
              </a:rPr>
              <a:t> (games for teaching, educational software … etc.).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8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8534400" cy="1507067"/>
          </a:xfrm>
        </p:spPr>
        <p:txBody>
          <a:bodyPr/>
          <a:lstStyle/>
          <a:p>
            <a:r>
              <a:rPr lang="en-US" b="1" dirty="0" err="1" smtClean="0"/>
              <a:t>Bussiness</a:t>
            </a:r>
            <a:r>
              <a:rPr lang="en-US" b="1" dirty="0" smtClean="0"/>
              <a:t> Plan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490061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Company Profile :- </a:t>
            </a:r>
            <a:r>
              <a:rPr lang="en-US" b="1" dirty="0" err="1" smtClean="0">
                <a:solidFill>
                  <a:schemeClr val="tx1"/>
                </a:solidFill>
              </a:rPr>
              <a:t>Mahder</a:t>
            </a:r>
            <a:r>
              <a:rPr lang="en-US" b="1" dirty="0" smtClean="0">
                <a:solidFill>
                  <a:schemeClr val="tx1"/>
                </a:solidFill>
              </a:rPr>
              <a:t> Computer and Information Systems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Main </a:t>
            </a:r>
            <a:r>
              <a:rPr lang="en-US" dirty="0" err="1" smtClean="0">
                <a:solidFill>
                  <a:schemeClr val="tx1"/>
                </a:solidFill>
              </a:rPr>
              <a:t>Bussiness</a:t>
            </a:r>
            <a:r>
              <a:rPr lang="en-US" dirty="0" smtClean="0">
                <a:solidFill>
                  <a:schemeClr val="tx1"/>
                </a:solidFill>
              </a:rPr>
              <a:t>:- Computer and Computing services provision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Current Status:- Pilot project is in progress.</a:t>
            </a:r>
          </a:p>
          <a:p>
            <a:r>
              <a:rPr lang="en-US" b="1" dirty="0">
                <a:solidFill>
                  <a:schemeClr val="tx1"/>
                </a:solidFill>
              </a:rPr>
              <a:t>The M</a:t>
            </a:r>
            <a:r>
              <a:rPr lang="en-US" b="1" dirty="0" smtClean="0">
                <a:solidFill>
                  <a:schemeClr val="tx1"/>
                </a:solidFill>
              </a:rPr>
              <a:t>ission:- </a:t>
            </a:r>
            <a:r>
              <a:rPr lang="en-US" dirty="0">
                <a:solidFill>
                  <a:schemeClr val="tx1"/>
                </a:solidFill>
              </a:rPr>
              <a:t>of our project is to make products that are </a:t>
            </a:r>
            <a:r>
              <a:rPr lang="en-US" b="1" dirty="0">
                <a:solidFill>
                  <a:schemeClr val="tx1"/>
                </a:solidFill>
              </a:rPr>
              <a:t>low cost, low power </a:t>
            </a:r>
            <a:r>
              <a:rPr lang="en-US" b="1" dirty="0" smtClean="0">
                <a:solidFill>
                  <a:schemeClr val="tx1"/>
                </a:solidFill>
              </a:rPr>
              <a:t>consuming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and reliable</a:t>
            </a:r>
            <a:r>
              <a:rPr lang="en-US" dirty="0" smtClean="0">
                <a:solidFill>
                  <a:schemeClr val="tx1"/>
                </a:solidFill>
              </a:rPr>
              <a:t> computing </a:t>
            </a:r>
            <a:r>
              <a:rPr lang="en-US" dirty="0">
                <a:solidFill>
                  <a:schemeClr val="tx1"/>
                </a:solidFill>
              </a:rPr>
              <a:t>products and </a:t>
            </a:r>
            <a:r>
              <a:rPr lang="en-US" dirty="0" smtClean="0">
                <a:solidFill>
                  <a:schemeClr val="tx1"/>
                </a:solidFill>
              </a:rPr>
              <a:t>services </a:t>
            </a:r>
            <a:r>
              <a:rPr lang="en-US" b="1" dirty="0" smtClean="0">
                <a:solidFill>
                  <a:schemeClr val="tx1"/>
                </a:solidFill>
              </a:rPr>
              <a:t>with huge repository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Vision of </a:t>
            </a:r>
            <a:r>
              <a:rPr lang="en-US" b="1" dirty="0">
                <a:solidFill>
                  <a:schemeClr val="tx1"/>
                </a:solidFill>
              </a:rPr>
              <a:t>the </a:t>
            </a:r>
            <a:r>
              <a:rPr lang="en-US" b="1" dirty="0" smtClean="0">
                <a:solidFill>
                  <a:schemeClr val="tx1"/>
                </a:solidFill>
              </a:rPr>
              <a:t>company:-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is to make our product to be used in </a:t>
            </a:r>
            <a:r>
              <a:rPr lang="en-US" b="1" dirty="0">
                <a:solidFill>
                  <a:schemeClr val="tx1"/>
                </a:solidFill>
              </a:rPr>
              <a:t>every </a:t>
            </a:r>
            <a:r>
              <a:rPr lang="en-US" b="1" dirty="0" smtClean="0">
                <a:solidFill>
                  <a:schemeClr val="tx1"/>
                </a:solidFill>
              </a:rPr>
              <a:t>home </a:t>
            </a:r>
            <a:r>
              <a:rPr lang="en-US" dirty="0">
                <a:solidFill>
                  <a:schemeClr val="tx1"/>
                </a:solidFill>
              </a:rPr>
              <a:t>as personal </a:t>
            </a:r>
            <a:r>
              <a:rPr lang="en-US" dirty="0" smtClean="0">
                <a:solidFill>
                  <a:schemeClr val="tx1"/>
                </a:solidFill>
              </a:rPr>
              <a:t>accessory and </a:t>
            </a:r>
            <a:r>
              <a:rPr lang="en-US" dirty="0">
                <a:solidFill>
                  <a:schemeClr val="tx1"/>
                </a:solidFill>
              </a:rPr>
              <a:t>in </a:t>
            </a:r>
            <a:r>
              <a:rPr lang="en-US" b="1" dirty="0">
                <a:solidFill>
                  <a:schemeClr val="tx1"/>
                </a:solidFill>
              </a:rPr>
              <a:t>every school as learning and digital laboratory </a:t>
            </a:r>
            <a:r>
              <a:rPr lang="en-US" dirty="0">
                <a:solidFill>
                  <a:schemeClr val="tx1"/>
                </a:solidFill>
              </a:rPr>
              <a:t>computers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In 2019 the company is planning to sell </a:t>
            </a:r>
            <a:r>
              <a:rPr lang="en-US" b="1" dirty="0">
                <a:solidFill>
                  <a:schemeClr val="tx1"/>
                </a:solidFill>
              </a:rPr>
              <a:t>around 8,000 systems </a:t>
            </a:r>
            <a:r>
              <a:rPr lang="en-US" dirty="0">
                <a:solidFill>
                  <a:schemeClr val="tx1"/>
                </a:solidFill>
              </a:rPr>
              <a:t>in the whole of Eritrea. This will make </a:t>
            </a:r>
            <a:r>
              <a:rPr lang="en-US" dirty="0" smtClean="0">
                <a:solidFill>
                  <a:schemeClr val="tx1"/>
                </a:solidFill>
              </a:rPr>
              <a:t>the company </a:t>
            </a:r>
            <a:r>
              <a:rPr lang="en-US" dirty="0">
                <a:solidFill>
                  <a:schemeClr val="tx1"/>
                </a:solidFill>
              </a:rPr>
              <a:t>to financially sustain itself and continue to improve its profits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39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846"/>
            <a:ext cx="8534400" cy="1507067"/>
          </a:xfrm>
        </p:spPr>
        <p:txBody>
          <a:bodyPr/>
          <a:lstStyle/>
          <a:p>
            <a:r>
              <a:rPr lang="en-US" b="1" dirty="0" smtClean="0"/>
              <a:t>Business Plan Cont..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5913"/>
            <a:ext cx="10515600" cy="4429125"/>
          </a:xfrm>
        </p:spPr>
        <p:txBody>
          <a:bodyPr>
            <a:normAutofit/>
          </a:bodyPr>
          <a:lstStyle/>
          <a:p>
            <a:r>
              <a:rPr lang="en-US" sz="2200" b="1" dirty="0" smtClean="0">
                <a:solidFill>
                  <a:schemeClr val="tx1"/>
                </a:solidFill>
              </a:rPr>
              <a:t>Sources of Cash: </a:t>
            </a:r>
            <a:r>
              <a:rPr lang="en-US" sz="2200" dirty="0" smtClean="0">
                <a:solidFill>
                  <a:schemeClr val="tx1"/>
                </a:solidFill>
              </a:rPr>
              <a:t>Sales and Equity Investments.</a:t>
            </a:r>
            <a:endParaRPr lang="en-US" sz="2200" b="1" dirty="0" smtClean="0">
              <a:solidFill>
                <a:schemeClr val="tx1"/>
              </a:solidFill>
            </a:endParaRPr>
          </a:p>
          <a:p>
            <a:r>
              <a:rPr lang="en-US" sz="2200" b="1" dirty="0" smtClean="0">
                <a:solidFill>
                  <a:schemeClr val="tx1"/>
                </a:solidFill>
              </a:rPr>
              <a:t>Market </a:t>
            </a:r>
            <a:r>
              <a:rPr lang="en-US" sz="2200" b="1" dirty="0">
                <a:solidFill>
                  <a:schemeClr val="tx1"/>
                </a:solidFill>
              </a:rPr>
              <a:t>penetration and Customer </a:t>
            </a:r>
            <a:r>
              <a:rPr lang="en-US" sz="2200" b="1" dirty="0" smtClean="0">
                <a:solidFill>
                  <a:schemeClr val="tx1"/>
                </a:solidFill>
              </a:rPr>
              <a:t>Retention</a:t>
            </a:r>
            <a:endParaRPr lang="en-US" sz="2200" dirty="0">
              <a:solidFill>
                <a:schemeClr val="tx1"/>
              </a:solidFill>
            </a:endParaRPr>
          </a:p>
          <a:p>
            <a:pPr lvl="1"/>
            <a:r>
              <a:rPr lang="en-US" sz="2000" dirty="0" smtClean="0">
                <a:solidFill>
                  <a:schemeClr val="tx1"/>
                </a:solidFill>
              </a:rPr>
              <a:t>Lowering Prices</a:t>
            </a:r>
          </a:p>
          <a:p>
            <a:pPr lvl="1"/>
            <a:r>
              <a:rPr lang="en-US" sz="2000" dirty="0" smtClean="0">
                <a:solidFill>
                  <a:schemeClr val="tx1"/>
                </a:solidFill>
              </a:rPr>
              <a:t>Freemium and premium services</a:t>
            </a:r>
          </a:p>
          <a:p>
            <a:pPr lvl="1"/>
            <a:r>
              <a:rPr lang="en-US" sz="2000" dirty="0" smtClean="0">
                <a:solidFill>
                  <a:schemeClr val="tx1"/>
                </a:solidFill>
              </a:rPr>
              <a:t>partnership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Pricing </a:t>
            </a:r>
            <a:r>
              <a:rPr lang="en-US" sz="2200" b="1" dirty="0">
                <a:solidFill>
                  <a:schemeClr val="tx1"/>
                </a:solidFill>
              </a:rPr>
              <a:t>and Profitability</a:t>
            </a:r>
            <a:r>
              <a:rPr lang="en-US" sz="2200" dirty="0">
                <a:solidFill>
                  <a:schemeClr val="tx1"/>
                </a:solidFill>
              </a:rPr>
              <a:t/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The portable computer has a price range of from </a:t>
            </a:r>
            <a:r>
              <a:rPr lang="en-US" sz="2200" dirty="0" smtClean="0">
                <a:solidFill>
                  <a:schemeClr val="tx1"/>
                </a:solidFill>
              </a:rPr>
              <a:t>1,200 </a:t>
            </a:r>
            <a:r>
              <a:rPr lang="en-US" sz="2200" dirty="0" err="1">
                <a:solidFill>
                  <a:schemeClr val="tx1"/>
                </a:solidFill>
              </a:rPr>
              <a:t>Nakfa</a:t>
            </a:r>
            <a:r>
              <a:rPr lang="en-US" sz="2200" dirty="0">
                <a:solidFill>
                  <a:schemeClr val="tx1"/>
                </a:solidFill>
              </a:rPr>
              <a:t> to </a:t>
            </a:r>
            <a:r>
              <a:rPr lang="en-US" sz="2200" dirty="0" smtClean="0">
                <a:solidFill>
                  <a:schemeClr val="tx1"/>
                </a:solidFill>
              </a:rPr>
              <a:t>2,500 </a:t>
            </a:r>
            <a:r>
              <a:rPr lang="en-US" sz="2200" dirty="0" err="1" smtClean="0">
                <a:solidFill>
                  <a:schemeClr val="tx1"/>
                </a:solidFill>
              </a:rPr>
              <a:t>Nkf</a:t>
            </a:r>
            <a:r>
              <a:rPr lang="en-US" sz="2200" dirty="0" smtClean="0">
                <a:solidFill>
                  <a:schemeClr val="tx1"/>
                </a:solidFill>
              </a:rPr>
              <a:t>. </a:t>
            </a:r>
            <a:r>
              <a:rPr lang="en-US" sz="2200" dirty="0">
                <a:solidFill>
                  <a:schemeClr val="tx1"/>
                </a:solidFill>
              </a:rPr>
              <a:t>The advanced </a:t>
            </a:r>
            <a:r>
              <a:rPr lang="en-US" sz="2200" dirty="0" smtClean="0">
                <a:solidFill>
                  <a:schemeClr val="tx1"/>
                </a:solidFill>
              </a:rPr>
              <a:t>customers which </a:t>
            </a:r>
            <a:r>
              <a:rPr lang="en-US" sz="2200" dirty="0">
                <a:solidFill>
                  <a:schemeClr val="tx1"/>
                </a:solidFill>
              </a:rPr>
              <a:t>also buy advanced services like search engine or other services will be paying from 50,000 </a:t>
            </a:r>
            <a:r>
              <a:rPr lang="en-US" sz="2200" dirty="0" err="1">
                <a:solidFill>
                  <a:schemeClr val="tx1"/>
                </a:solidFill>
              </a:rPr>
              <a:t>N</a:t>
            </a:r>
            <a:r>
              <a:rPr lang="en-US" sz="2200" dirty="0" err="1" smtClean="0">
                <a:solidFill>
                  <a:schemeClr val="tx1"/>
                </a:solidFill>
              </a:rPr>
              <a:t>kf</a:t>
            </a:r>
            <a:r>
              <a:rPr lang="en-US" sz="2200" dirty="0" smtClean="0">
                <a:solidFill>
                  <a:schemeClr val="tx1"/>
                </a:solidFill>
              </a:rPr>
              <a:t>  to </a:t>
            </a:r>
            <a:r>
              <a:rPr lang="en-US" sz="2200" dirty="0">
                <a:solidFill>
                  <a:schemeClr val="tx1"/>
                </a:solidFill>
              </a:rPr>
              <a:t>250,000 </a:t>
            </a:r>
            <a:r>
              <a:rPr lang="en-US" sz="2200" dirty="0" err="1" smtClean="0">
                <a:solidFill>
                  <a:schemeClr val="tx1"/>
                </a:solidFill>
              </a:rPr>
              <a:t>Nkf</a:t>
            </a:r>
            <a:r>
              <a:rPr lang="en-US" sz="2200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589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1628</TotalTime>
  <Words>443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Cambria</vt:lpstr>
      <vt:lpstr>Century Gothic</vt:lpstr>
      <vt:lpstr>Wingdings 3</vt:lpstr>
      <vt:lpstr>Slice</vt:lpstr>
      <vt:lpstr>Mahder Low Cost and Low Power Computer Platform</vt:lpstr>
      <vt:lpstr>System coverage</vt:lpstr>
      <vt:lpstr>Social Impact</vt:lpstr>
      <vt:lpstr>PowerPoint Presentation</vt:lpstr>
      <vt:lpstr>PowerPoint Presentation</vt:lpstr>
      <vt:lpstr>Economic Impact</vt:lpstr>
      <vt:lpstr>Bussiness Model</vt:lpstr>
      <vt:lpstr>Bussiness Plan</vt:lpstr>
      <vt:lpstr>Business Plan Cont..</vt:lpstr>
      <vt:lpstr>Current Demands</vt:lpstr>
      <vt:lpstr>Partners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Mahder Low Cost and Low Power Computer </dc:title>
  <dc:creator>Hack</dc:creator>
  <cp:lastModifiedBy>Star</cp:lastModifiedBy>
  <cp:revision>305</cp:revision>
  <dcterms:created xsi:type="dcterms:W3CDTF">2017-07-23T18:11:56Z</dcterms:created>
  <dcterms:modified xsi:type="dcterms:W3CDTF">2021-01-18T12:19:31Z</dcterms:modified>
</cp:coreProperties>
</file>

<file path=docProps/thumbnail.jpeg>
</file>